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623" r:id="rId2"/>
    <p:sldId id="1303" r:id="rId3"/>
    <p:sldId id="1302" r:id="rId4"/>
    <p:sldId id="1294" r:id="rId5"/>
    <p:sldId id="1317" r:id="rId6"/>
    <p:sldId id="624" r:id="rId7"/>
    <p:sldId id="1318" r:id="rId8"/>
    <p:sldId id="1309" r:id="rId9"/>
    <p:sldId id="1310" r:id="rId10"/>
    <p:sldId id="1322" r:id="rId11"/>
    <p:sldId id="1301" r:id="rId12"/>
    <p:sldId id="1315" r:id="rId13"/>
    <p:sldId id="1316" r:id="rId14"/>
    <p:sldId id="1320" r:id="rId15"/>
    <p:sldId id="1323" r:id="rId16"/>
    <p:sldId id="2249" r:id="rId17"/>
    <p:sldId id="2247" r:id="rId18"/>
    <p:sldId id="2250" r:id="rId19"/>
    <p:sldId id="2251" r:id="rId20"/>
    <p:sldId id="2252" r:id="rId21"/>
    <p:sldId id="2253" r:id="rId22"/>
    <p:sldId id="2279" r:id="rId23"/>
    <p:sldId id="2254" r:id="rId24"/>
    <p:sldId id="2255" r:id="rId25"/>
    <p:sldId id="2256" r:id="rId26"/>
    <p:sldId id="2273" r:id="rId27"/>
    <p:sldId id="2257" r:id="rId28"/>
    <p:sldId id="2258" r:id="rId29"/>
    <p:sldId id="2278" r:id="rId30"/>
    <p:sldId id="2259" r:id="rId31"/>
    <p:sldId id="2260" r:id="rId32"/>
    <p:sldId id="2261" r:id="rId33"/>
    <p:sldId id="2274" r:id="rId34"/>
    <p:sldId id="2262" r:id="rId35"/>
    <p:sldId id="2263" r:id="rId36"/>
    <p:sldId id="2277" r:id="rId37"/>
    <p:sldId id="2264" r:id="rId38"/>
    <p:sldId id="2265" r:id="rId39"/>
    <p:sldId id="2266" r:id="rId40"/>
    <p:sldId id="2275" r:id="rId41"/>
    <p:sldId id="2267" r:id="rId42"/>
    <p:sldId id="2268" r:id="rId43"/>
    <p:sldId id="2272" r:id="rId44"/>
    <p:sldId id="2269" r:id="rId45"/>
    <p:sldId id="2270" r:id="rId46"/>
    <p:sldId id="2271" r:id="rId47"/>
    <p:sldId id="2276" r:id="rId48"/>
    <p:sldId id="1324" r:id="rId49"/>
  </p:sldIdLst>
  <p:sldSz cx="12192000" cy="6858000"/>
  <p:notesSz cx="9872663" cy="6797675"/>
  <p:embeddedFontLst>
    <p:embeddedFont>
      <p:font typeface="Avenir Next LT Pro" panose="020B0504020202020204" pitchFamily="34" charset="0"/>
      <p:regular r:id="rId52"/>
      <p:bold r:id="rId53"/>
      <p:italic r:id="rId54"/>
      <p:boldItalic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Playfair Display" panose="00000500000000000000" pitchFamily="2" charset="0"/>
      <p:regular r:id="rId60"/>
      <p:bold r:id="rId61"/>
      <p:italic r:id="rId62"/>
      <p:boldItalic r:id="rId63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B91"/>
    <a:srgbClr val="E29100"/>
    <a:srgbClr val="A4B600"/>
    <a:srgbClr val="D9B500"/>
    <a:srgbClr val="008CD1"/>
    <a:srgbClr val="B8CE01"/>
    <a:srgbClr val="F59C00"/>
    <a:srgbClr val="BC0C3C"/>
    <a:srgbClr val="176E69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88431" autoAdjust="0"/>
  </p:normalViewPr>
  <p:slideViewPr>
    <p:cSldViewPr>
      <p:cViewPr varScale="1">
        <p:scale>
          <a:sx n="79" d="100"/>
          <a:sy n="79" d="100"/>
        </p:scale>
        <p:origin x="6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3009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9487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7" y="1"/>
            <a:ext cx="4277135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9487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7" y="0"/>
            <a:ext cx="4277135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7" tIns="46064" rIns="92127" bIns="46064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0" cy="3058030"/>
          </a:xfrm>
          <a:prstGeom prst="rect">
            <a:avLst/>
          </a:prstGeom>
        </p:spPr>
        <p:txBody>
          <a:bodyPr vert="horz" lIns="92127" tIns="46064" rIns="92127" bIns="46064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1" u="none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77B1BF78-25CD-4AA2-9DB6-96A0F35859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303024" y="6413463"/>
            <a:ext cx="1584176" cy="3683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re 1"/>
          <p:cNvSpPr>
            <a:spLocks noGrp="1"/>
          </p:cNvSpPr>
          <p:nvPr>
            <p:ph type="ctrTitle"/>
          </p:nvPr>
        </p:nvSpPr>
        <p:spPr>
          <a:xfrm>
            <a:off x="786762" y="3068960"/>
            <a:ext cx="10363200" cy="1470025"/>
          </a:xfrm>
        </p:spPr>
        <p:txBody>
          <a:bodyPr/>
          <a:lstStyle/>
          <a:p>
            <a:r>
              <a:rPr lang="fr-FR" altLang="fr-FR" sz="3600" dirty="0">
                <a:ea typeface="Helvetica" panose="020B0604020202020204" pitchFamily="34" charset="0"/>
              </a:rPr>
              <a:t>STRATEGIE MARQUE EMPLOYEUR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concept / enjeux / preuves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CODE CREATIF</a:t>
            </a:r>
            <a:endParaRPr lang="fr-FR" altLang="fr-FR" sz="3600" b="1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5949280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venir Next LT Pro" panose="020B0504020202020204" pitchFamily="34" charset="0"/>
              </a:rPr>
              <a:t>27 avril 2023</a:t>
            </a: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3510EC-6D37-4A71-9F19-6B9B132AFF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3863752" y="1881866"/>
            <a:ext cx="4176464" cy="971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411328" y="1066376"/>
            <a:ext cx="4208184" cy="1303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#2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diversité sociale 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Une réponse RH adaptée à tous les profils : </a:t>
            </a:r>
            <a:br>
              <a:rPr lang="fr-FR" sz="2400" b="1" dirty="0"/>
            </a:br>
            <a:r>
              <a:rPr lang="fr-FR" sz="2400" b="1" dirty="0"/>
              <a:t>âge, avec ou sans diplôme, ...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Euromaster m’a donné ma chance, j’ai été recruté comme technicien monteur alors que je n’ai aucun diplôme.</a:t>
            </a:r>
            <a:br>
              <a:rPr lang="fr-FR" sz="2000" dirty="0"/>
            </a:b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90% des techniciens monteurs ne viennent pas du métier</a:t>
            </a:r>
            <a:br>
              <a:rPr lang="fr-FR" sz="2400" b="1" dirty="0"/>
            </a:br>
            <a:r>
              <a:rPr lang="fr-FR" sz="2400" b="1" dirty="0"/>
              <a:t>36% des collaborateurs recrutés ont plus de 50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50100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7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91872" y="1066376"/>
            <a:ext cx="8168624" cy="1303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#3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Le développement des compétences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 accompagnement dédié pour construire son parcours professionnel dans les différents métiers.</a:t>
            </a: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J’ai pu évoluer rapidement en passant en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quelques années de technicien monteur à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responsable de centre de services.</a:t>
            </a:r>
            <a:endParaRPr lang="fr-FR" sz="2400" i="1" dirty="0">
              <a:latin typeface="Avenir Next LT Pro" panose="020B0604020202020204" charset="0"/>
            </a:endParaRP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16 heures de formation par an par collaborateur</a:t>
            </a:r>
          </a:p>
          <a:p>
            <a:pPr algn="l"/>
            <a:r>
              <a:rPr lang="fr-FR" sz="2400" b="1" dirty="0"/>
              <a:t>Chaque année, 10% des salariés bénéficient d’une mobilité professionnelle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87892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743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3024336" cy="2176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568201" y="1240911"/>
            <a:ext cx="36038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#4</a:t>
            </a: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cooptation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Les meilleurs recruteurs pour Euromaster </a:t>
            </a:r>
            <a:br>
              <a:rPr lang="fr-FR" sz="2400" b="1" dirty="0"/>
            </a:br>
            <a:r>
              <a:rPr lang="fr-FR" sz="2400" b="1" dirty="0"/>
              <a:t>sont les collaborateurs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Avec le programme parrainage, j'ai pu choisir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mon nouveau collègue dans mon centre de services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chaque année, 100 collaborateurs parrainent le recrutement de nouveaux salariés.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928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2808312" cy="2120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#5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proximité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Une entreprise à taille humaine </a:t>
            </a:r>
            <a:br>
              <a:rPr lang="fr-FR" sz="2400" b="1" dirty="0"/>
            </a:br>
            <a:r>
              <a:rPr lang="fr-FR" sz="2400" b="1" dirty="0"/>
              <a:t>détenue par l'un des 1er groupes mondiaux : Michelin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J’évolue dans une structure courte où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je me sens proche des managers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avec qui je peux discuter directement.</a:t>
            </a:r>
          </a:p>
          <a:p>
            <a:pPr>
              <a:lnSpc>
                <a:spcPts val="1300"/>
              </a:lnSpc>
            </a:pPr>
            <a:endParaRPr lang="fr-FR" sz="2800" dirty="0"/>
          </a:p>
          <a:p>
            <a:pPr algn="l"/>
            <a:r>
              <a:rPr lang="fr-FR" sz="2000" spc="600" dirty="0"/>
              <a:t>Preuves rationnelles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Chaque semaine, déplacement du Directeur Général pour échanger sur le terrain avec les collaborateurs</a:t>
            </a:r>
          </a:p>
          <a:p>
            <a:pPr algn="l"/>
            <a:r>
              <a:rPr lang="fr-FR" sz="2400" b="1" dirty="0"/>
              <a:t>Accès au plan mondial d’actionnariat salarié : </a:t>
            </a:r>
            <a:r>
              <a:rPr lang="fr-FR" sz="2400" b="1" dirty="0" err="1"/>
              <a:t>BIB’Action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84482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851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992650" y="726722"/>
            <a:ext cx="3050900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PREUVES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8CC4424-F908-7D80-1DB8-C835760CA482}"/>
              </a:ext>
            </a:extLst>
          </p:cNvPr>
          <p:cNvGraphicFramePr>
            <a:graphicFrameLocks noGrp="1"/>
          </p:cNvGraphicFramePr>
          <p:nvPr/>
        </p:nvGraphicFramePr>
        <p:xfrm>
          <a:off x="2254593" y="909432"/>
          <a:ext cx="9721079" cy="4250562"/>
        </p:xfrm>
        <a:graphic>
          <a:graphicData uri="http://schemas.openxmlformats.org/drawingml/2006/table">
            <a:tbl>
              <a:tblPr bandRow="1">
                <a:effectLst>
                  <a:outerShdw blurRad="584200" dist="1905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446071">
                  <a:extLst>
                    <a:ext uri="{9D8B030D-6E8A-4147-A177-3AD203B41FA5}">
                      <a16:colId xmlns:a16="http://schemas.microsoft.com/office/drawing/2014/main" val="333489376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53808434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1455962877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3925404748"/>
                    </a:ext>
                  </a:extLst>
                </a:gridCol>
              </a:tblGrid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sécurité 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La sécurité est la valeur centrale qui guide les choix et les décisions pour préserver les collaborateurs et les clients.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Le programme Double Reflexe m'assure au quotidien un environnement de travail sûr pour moi, mes collègues et mes clients.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Nombre d’accidents divisés par 2 en 3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1791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diversité sociale 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réponse RH adaptée à tous les profils :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âge, avec ou sans diplôme, ...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Euromaster m’a donné ma chance, j’ai été recruté comme technicien monteur alors que je n’ai aucun diplôme.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90% des techniciens monteurs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ne viennent pas du métier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36% des collaborateurs recrutés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ont plus de 50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46048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Le développement </a:t>
                      </a:r>
                      <a:b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des compétences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 accompagnement dédié pour construire son parcours professionnel dans les différents métiers.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J’ai pu évoluer rapidement en passant en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quelques années de technicien monteur à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responsable de centre de services.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16 heures de formation par an par collaborateur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année, 10% des salariés bénéficient d’une mobilité professionnelle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0535"/>
                  </a:ext>
                </a:extLst>
              </a:tr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cooptation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Les meilleurs recruteurs pour Euromaster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sont les collaborateurs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le programme parrainage, j'ai pu choisir mon nouveau collègue dans mon centre de services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chaque année, 100 collaborateurs parrainent le recrutement de nouveaux salariés.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48427"/>
                  </a:ext>
                </a:extLst>
              </a:tr>
              <a:tr h="9122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>
                          <a:effectLst/>
                          <a:latin typeface="Avenir Next LT Pro" panose="020B0604020202020204" charset="0"/>
                        </a:rPr>
                        <a:t>La proximité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entreprise à taille humaine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détenue par l'un des 1er groupes mondiaux : Michelin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J’évolue dans une structure courte où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je me sens proche des managers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qui je peux discuter directement.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semaine, déplacement du Directeur Général pour échanger sur le terrain avec les collaborateurs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Accès au plan mondial d’actionnariat salarié :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BIB’Action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11607"/>
                  </a:ext>
                </a:extLst>
              </a:tr>
              <a:tr h="60615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Autre Insight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00069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428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codes graphiques adopter pour soutenir 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126962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1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2070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Encapsuler </a:t>
            </a:r>
            <a:r>
              <a:rPr lang="fr-FR" sz="2571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😉 </a:t>
            </a: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les messages </a:t>
            </a:r>
            <a:b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&amp; rendre l’expression PROPRIETAIRE à la marque employeur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Déployer un code créatif immédiatement appropriable à la marque employeur</a:t>
            </a:r>
          </a:p>
        </p:txBody>
      </p:sp>
    </p:spTree>
    <p:extLst>
      <p:ext uri="{BB962C8B-B14F-4D97-AF65-F5344CB8AC3E}">
        <p14:creationId xmlns:p14="http://schemas.microsoft.com/office/powerpoint/2010/main" val="14473312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2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1806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Soutenir l’émergence des preuves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une prise de parole impactante au service de l’appropriation des messages pour les équipes 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Être simple et direct </a:t>
            </a:r>
          </a:p>
        </p:txBody>
      </p:sp>
    </p:spTree>
    <p:extLst>
      <p:ext uri="{BB962C8B-B14F-4D97-AF65-F5344CB8AC3E}">
        <p14:creationId xmlns:p14="http://schemas.microsoft.com/office/powerpoint/2010/main" val="398715345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3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593399"/>
            <a:ext cx="6093823" cy="2466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 territoire facilement déclinable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Son appropriation passera par la faculté du territoire à s’adapter aux différents leviers de communication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 code doit être adaptable et permettre l’intégration de nouvelles preuves dans le temps.</a:t>
            </a:r>
          </a:p>
        </p:txBody>
      </p:sp>
    </p:spTree>
    <p:extLst>
      <p:ext uri="{BB962C8B-B14F-4D97-AF65-F5344CB8AC3E}">
        <p14:creationId xmlns:p14="http://schemas.microsoft.com/office/powerpoint/2010/main" val="38373308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778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2A33C7-E1D5-4EFB-906F-4A7D7573CF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3441" y="2741030"/>
            <a:ext cx="10363200" cy="1470025"/>
          </a:xfrm>
        </p:spPr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837D68D-80E3-4C8B-A900-F0A7DC59A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7841" y="4496804"/>
            <a:ext cx="8534400" cy="17526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2D755A-59CE-4C24-B5EB-57BF34183F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E22BA4A3-DEBD-4945-8511-C484EFDEE54F}"/>
              </a:ext>
            </a:extLst>
          </p:cNvPr>
          <p:cNvSpPr/>
          <p:nvPr/>
        </p:nvSpPr>
        <p:spPr>
          <a:xfrm>
            <a:off x="-133315" y="2258648"/>
            <a:ext cx="3365786" cy="3286119"/>
          </a:xfrm>
          <a:prstGeom prst="ellipse">
            <a:avLst/>
          </a:prstGeom>
          <a:gradFill>
            <a:gsLst>
              <a:gs pos="0">
                <a:schemeClr val="bg1"/>
              </a:gs>
              <a:gs pos="19000">
                <a:srgbClr val="D3D3D3"/>
              </a:gs>
              <a:gs pos="100000">
                <a:schemeClr val="bg1"/>
              </a:gs>
            </a:gsLst>
            <a:lin ang="8100000" scaled="1"/>
          </a:gradFill>
          <a:ln>
            <a:noFill/>
          </a:ln>
          <a:effectLst>
            <a:outerShdw blurRad="495300" dist="76200" dir="2700000" sx="107000" sy="107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Ellipse 4">
            <a:extLst>
              <a:ext uri="{FF2B5EF4-FFF2-40B4-BE49-F238E27FC236}">
                <a16:creationId xmlns:a16="http://schemas.microsoft.com/office/drawing/2014/main" id="{92CEE832-F30C-47F8-86C1-A72EC55C8EC0}"/>
              </a:ext>
            </a:extLst>
          </p:cNvPr>
          <p:cNvSpPr txBox="1"/>
          <p:nvPr/>
        </p:nvSpPr>
        <p:spPr>
          <a:xfrm>
            <a:off x="423771" y="2406556"/>
            <a:ext cx="2343820" cy="90511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LA RAISON D’ETRE </a:t>
            </a:r>
            <a:b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2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DE LA MARQUE EMPLOYEUR EUROMASTER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6E4B7027-8293-4D0D-A0BA-C568DB23D14F}"/>
              </a:ext>
            </a:extLst>
          </p:cNvPr>
          <p:cNvSpPr/>
          <p:nvPr/>
        </p:nvSpPr>
        <p:spPr>
          <a:xfrm>
            <a:off x="3871996" y="1951372"/>
            <a:ext cx="7869589" cy="1470025"/>
          </a:xfrm>
          <a:prstGeom prst="roundRect">
            <a:avLst>
              <a:gd name="adj" fmla="val 10000"/>
            </a:avLst>
          </a:prstGeom>
          <a:solidFill>
            <a:srgbClr val="E291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42077F1B-5825-490A-AFB9-B61AB7E5C381}"/>
              </a:ext>
            </a:extLst>
          </p:cNvPr>
          <p:cNvSpPr/>
          <p:nvPr/>
        </p:nvSpPr>
        <p:spPr>
          <a:xfrm>
            <a:off x="4029687" y="3665605"/>
            <a:ext cx="7709608" cy="1193955"/>
          </a:xfrm>
          <a:prstGeom prst="roundRect">
            <a:avLst>
              <a:gd name="adj" fmla="val 10000"/>
            </a:avLst>
          </a:prstGeom>
          <a:solidFill>
            <a:srgbClr val="008CD1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3580654D-644E-42F4-8A7A-BF766CF85607}"/>
              </a:ext>
            </a:extLst>
          </p:cNvPr>
          <p:cNvSpPr/>
          <p:nvPr/>
        </p:nvSpPr>
        <p:spPr>
          <a:xfrm>
            <a:off x="3413219" y="5077267"/>
            <a:ext cx="7686452" cy="1445826"/>
          </a:xfrm>
          <a:prstGeom prst="roundRect">
            <a:avLst>
              <a:gd name="adj" fmla="val 10000"/>
            </a:avLst>
          </a:prstGeom>
          <a:solidFill>
            <a:srgbClr val="A4B6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B3FB85B-ACE5-4471-B5BE-EE2A7A866BF7}"/>
              </a:ext>
            </a:extLst>
          </p:cNvPr>
          <p:cNvSpPr txBox="1"/>
          <p:nvPr/>
        </p:nvSpPr>
        <p:spPr>
          <a:xfrm>
            <a:off x="131280" y="3155219"/>
            <a:ext cx="2915581" cy="1962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entreprise ouverte et à l’écoute qui accueille </a:t>
            </a: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des profils de tous horizons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et propose de vivre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aventure professionnelle passionnante &amp; apprenante </a:t>
            </a: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pour celles et ceux qui ont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 goût d’agir et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la volonté de progresser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FA346EB-DCF7-4AF6-805A-E217887F9DA7}"/>
              </a:ext>
            </a:extLst>
          </p:cNvPr>
          <p:cNvSpPr/>
          <p:nvPr/>
        </p:nvSpPr>
        <p:spPr>
          <a:xfrm>
            <a:off x="-695719" y="1635877"/>
            <a:ext cx="4464324" cy="4526256"/>
          </a:xfrm>
          <a:prstGeom prst="ellipse">
            <a:avLst/>
          </a:prstGeom>
          <a:noFill/>
          <a:ln w="603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60AB80-46FA-46F4-90BB-74AE5E405D83}"/>
              </a:ext>
            </a:extLst>
          </p:cNvPr>
          <p:cNvSpPr/>
          <p:nvPr/>
        </p:nvSpPr>
        <p:spPr>
          <a:xfrm>
            <a:off x="2088627" y="1623864"/>
            <a:ext cx="200566" cy="200566"/>
          </a:xfrm>
          <a:prstGeom prst="ellipse">
            <a:avLst/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Cercle : creux 27">
            <a:extLst>
              <a:ext uri="{FF2B5EF4-FFF2-40B4-BE49-F238E27FC236}">
                <a16:creationId xmlns:a16="http://schemas.microsoft.com/office/drawing/2014/main" id="{051CE54B-9B05-4659-9C42-62C098C4437F}"/>
              </a:ext>
            </a:extLst>
          </p:cNvPr>
          <p:cNvSpPr/>
          <p:nvPr/>
        </p:nvSpPr>
        <p:spPr>
          <a:xfrm>
            <a:off x="1967368" y="1505090"/>
            <a:ext cx="438115" cy="438115"/>
          </a:xfrm>
          <a:prstGeom prst="donut">
            <a:avLst>
              <a:gd name="adj" fmla="val 11916"/>
            </a:avLst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9F74035-5F67-46EB-8595-E975B313D1F6}"/>
              </a:ext>
            </a:extLst>
          </p:cNvPr>
          <p:cNvSpPr/>
          <p:nvPr/>
        </p:nvSpPr>
        <p:spPr>
          <a:xfrm>
            <a:off x="3294711" y="2531893"/>
            <a:ext cx="200566" cy="200566"/>
          </a:xfrm>
          <a:prstGeom prst="ellipse">
            <a:avLst/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ercle : creux 31">
            <a:extLst>
              <a:ext uri="{FF2B5EF4-FFF2-40B4-BE49-F238E27FC236}">
                <a16:creationId xmlns:a16="http://schemas.microsoft.com/office/drawing/2014/main" id="{0DE679DE-0916-4260-8803-005A575C2CFB}"/>
              </a:ext>
            </a:extLst>
          </p:cNvPr>
          <p:cNvSpPr/>
          <p:nvPr/>
        </p:nvSpPr>
        <p:spPr>
          <a:xfrm>
            <a:off x="3173452" y="2413119"/>
            <a:ext cx="438115" cy="438115"/>
          </a:xfrm>
          <a:prstGeom prst="donut">
            <a:avLst>
              <a:gd name="adj" fmla="val 11916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D7D22AB5-9D1B-487E-8DAA-39D297ED603E}"/>
              </a:ext>
            </a:extLst>
          </p:cNvPr>
          <p:cNvSpPr/>
          <p:nvPr/>
        </p:nvSpPr>
        <p:spPr>
          <a:xfrm>
            <a:off x="2467163" y="933949"/>
            <a:ext cx="5671776" cy="835370"/>
          </a:xfrm>
          <a:prstGeom prst="roundRect">
            <a:avLst>
              <a:gd name="adj" fmla="val 10000"/>
            </a:avLst>
          </a:prstGeom>
          <a:solidFill>
            <a:srgbClr val="BC0C3C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2ECA255-8F8F-43D5-8E70-6DA74A2755E1}"/>
              </a:ext>
            </a:extLst>
          </p:cNvPr>
          <p:cNvSpPr/>
          <p:nvPr/>
        </p:nvSpPr>
        <p:spPr>
          <a:xfrm>
            <a:off x="3629719" y="4109163"/>
            <a:ext cx="200566" cy="200566"/>
          </a:xfrm>
          <a:prstGeom prst="ellipse">
            <a:avLst/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ercle : creux 34">
            <a:extLst>
              <a:ext uri="{FF2B5EF4-FFF2-40B4-BE49-F238E27FC236}">
                <a16:creationId xmlns:a16="http://schemas.microsoft.com/office/drawing/2014/main" id="{59BA7A88-DBFC-4CB8-9EE1-06F864CAFB34}"/>
              </a:ext>
            </a:extLst>
          </p:cNvPr>
          <p:cNvSpPr/>
          <p:nvPr/>
        </p:nvSpPr>
        <p:spPr>
          <a:xfrm>
            <a:off x="3508460" y="3990389"/>
            <a:ext cx="438115" cy="438115"/>
          </a:xfrm>
          <a:prstGeom prst="donut">
            <a:avLst>
              <a:gd name="adj" fmla="val 11916"/>
            </a:avLst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22ECDF8F-CBE9-44F7-A012-6F9D41EAE160}"/>
              </a:ext>
            </a:extLst>
          </p:cNvPr>
          <p:cNvSpPr/>
          <p:nvPr/>
        </p:nvSpPr>
        <p:spPr>
          <a:xfrm>
            <a:off x="2992972" y="5407479"/>
            <a:ext cx="200566" cy="200566"/>
          </a:xfrm>
          <a:prstGeom prst="ellipse">
            <a:avLst/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ercle : creux 36">
            <a:extLst>
              <a:ext uri="{FF2B5EF4-FFF2-40B4-BE49-F238E27FC236}">
                <a16:creationId xmlns:a16="http://schemas.microsoft.com/office/drawing/2014/main" id="{AB4620D6-5EC4-4990-BB31-950FE215216C}"/>
              </a:ext>
            </a:extLst>
          </p:cNvPr>
          <p:cNvSpPr/>
          <p:nvPr/>
        </p:nvSpPr>
        <p:spPr>
          <a:xfrm>
            <a:off x="2871713" y="5288705"/>
            <a:ext cx="438115" cy="438115"/>
          </a:xfrm>
          <a:prstGeom prst="donut">
            <a:avLst>
              <a:gd name="adj" fmla="val 11916"/>
            </a:avLst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A70073DD-DF18-49D1-859C-A9DC2558E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9125603" y="224317"/>
            <a:ext cx="2633460" cy="612306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089D9BFD-BC1C-48BC-9716-8F53F145829F}"/>
              </a:ext>
            </a:extLst>
          </p:cNvPr>
          <p:cNvSpPr txBox="1"/>
          <p:nvPr/>
        </p:nvSpPr>
        <p:spPr>
          <a:xfrm>
            <a:off x="133736" y="227759"/>
            <a:ext cx="762567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Matrice de discours MARQUE EMPLOYEUR</a:t>
            </a:r>
          </a:p>
          <a:p>
            <a:pPr>
              <a:defRPr/>
            </a:pP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E2B9149-5305-4BA0-9522-7E21A4E0ECEA}"/>
              </a:ext>
            </a:extLst>
          </p:cNvPr>
          <p:cNvCxnSpPr/>
          <p:nvPr/>
        </p:nvCxnSpPr>
        <p:spPr>
          <a:xfrm>
            <a:off x="2469871" y="1294224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0744C1A1-B0FD-4B8A-A5B0-126811478CE8}"/>
              </a:ext>
            </a:extLst>
          </p:cNvPr>
          <p:cNvCxnSpPr/>
          <p:nvPr/>
        </p:nvCxnSpPr>
        <p:spPr>
          <a:xfrm>
            <a:off x="3863752" y="234888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EAC1F3F9-628D-4E1E-BB45-1F20708130E1}"/>
              </a:ext>
            </a:extLst>
          </p:cNvPr>
          <p:cNvCxnSpPr/>
          <p:nvPr/>
        </p:nvCxnSpPr>
        <p:spPr>
          <a:xfrm>
            <a:off x="4007768" y="400030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970D996-9057-4949-86CF-49112722BFCE}"/>
              </a:ext>
            </a:extLst>
          </p:cNvPr>
          <p:cNvCxnSpPr/>
          <p:nvPr/>
        </p:nvCxnSpPr>
        <p:spPr>
          <a:xfrm>
            <a:off x="3418672" y="5435893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 descr="Une image contenant noir&#10;&#10;Description générée automatiquement">
            <a:extLst>
              <a:ext uri="{FF2B5EF4-FFF2-40B4-BE49-F238E27FC236}">
                <a16:creationId xmlns:a16="http://schemas.microsoft.com/office/drawing/2014/main" id="{09093A9B-A0BC-4C76-8324-224814648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514" y="5590160"/>
            <a:ext cx="826697" cy="826697"/>
          </a:xfrm>
          <a:prstGeom prst="rect">
            <a:avLst/>
          </a:prstGeom>
        </p:spPr>
      </p:pic>
      <p:sp>
        <p:nvSpPr>
          <p:cNvPr id="15" name="Rectangle : coins arrondis 16">
            <a:extLst>
              <a:ext uri="{FF2B5EF4-FFF2-40B4-BE49-F238E27FC236}">
                <a16:creationId xmlns:a16="http://schemas.microsoft.com/office/drawing/2014/main" id="{6953B38D-574D-441E-9FC2-E923389A6E5D}"/>
              </a:ext>
            </a:extLst>
          </p:cNvPr>
          <p:cNvSpPr txBox="1"/>
          <p:nvPr/>
        </p:nvSpPr>
        <p:spPr>
          <a:xfrm>
            <a:off x="3645125" y="4722888"/>
            <a:ext cx="7462835" cy="21545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L’EXPERIENCE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kern="1200" dirty="0">
                <a:latin typeface="Avenir Next LT Pro" panose="020B0504020202020204" pitchFamily="34" charset="0"/>
              </a:rPr>
              <a:t>Des métiers d’expertise au service de la mobilité et de la sécurité du client, </a:t>
            </a:r>
            <a:r>
              <a:rPr lang="fr-FR" sz="1600" b="1" kern="1200" dirty="0">
                <a:latin typeface="Avenir Next LT Pro" panose="020B0504020202020204" pitchFamily="34" charset="0"/>
              </a:rPr>
              <a:t>ouverts à tous, </a:t>
            </a:r>
            <a:r>
              <a:rPr lang="fr-FR" sz="1600" kern="1200" dirty="0">
                <a:latin typeface="Avenir Next LT Pro" panose="020B0504020202020204" pitchFamily="34" charset="0"/>
              </a:rPr>
              <a:t>qui permettent de vivre une </a:t>
            </a:r>
            <a:r>
              <a:rPr lang="fr-FR" sz="1600" b="1" kern="1200" dirty="0">
                <a:latin typeface="Avenir Next LT Pro" panose="020B0504020202020204" pitchFamily="34" charset="0"/>
              </a:rPr>
              <a:t>expérience humaine riche</a:t>
            </a:r>
            <a:r>
              <a:rPr lang="fr-FR" sz="1600" kern="1200" dirty="0">
                <a:latin typeface="Avenir Next LT Pro" panose="020B0504020202020204" pitchFamily="34" charset="0"/>
              </a:rPr>
              <a:t>, renforcée par un parcours de </a:t>
            </a:r>
            <a:r>
              <a:rPr lang="fr-FR" sz="1600" b="1" kern="1200" dirty="0">
                <a:latin typeface="Avenir Next LT Pro" panose="020B0504020202020204" pitchFamily="34" charset="0"/>
              </a:rPr>
              <a:t>développement ambitieux</a:t>
            </a:r>
            <a:r>
              <a:rPr lang="fr-FR" sz="1600" kern="1200" dirty="0">
                <a:latin typeface="Avenir Next LT Pro" panose="020B0504020202020204" pitchFamily="34" charset="0"/>
              </a:rPr>
              <a:t>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pour </a:t>
            </a:r>
            <a:r>
              <a:rPr lang="fr-FR" sz="1600" b="1" kern="1200" dirty="0">
                <a:latin typeface="Avenir Next LT Pro" panose="020B0504020202020204" pitchFamily="34" charset="0"/>
              </a:rPr>
              <a:t>faire grandir chacun </a:t>
            </a:r>
          </a:p>
        </p:txBody>
      </p:sp>
      <p:pic>
        <p:nvPicPr>
          <p:cNvPr id="42" name="Picture 10" descr="Cible Icons gratuit">
            <a:extLst>
              <a:ext uri="{FF2B5EF4-FFF2-40B4-BE49-F238E27FC236}">
                <a16:creationId xmlns:a16="http://schemas.microsoft.com/office/drawing/2014/main" id="{B0294E96-6D39-4508-B5E3-80F1DC07F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04" y="3923494"/>
            <a:ext cx="901097" cy="9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 : coins arrondis 13">
            <a:extLst>
              <a:ext uri="{FF2B5EF4-FFF2-40B4-BE49-F238E27FC236}">
                <a16:creationId xmlns:a16="http://schemas.microsoft.com/office/drawing/2014/main" id="{BB2554DA-FBDB-481D-A024-7A2D42BAAD58}"/>
              </a:ext>
            </a:extLst>
          </p:cNvPr>
          <p:cNvSpPr txBox="1"/>
          <p:nvPr/>
        </p:nvSpPr>
        <p:spPr>
          <a:xfrm>
            <a:off x="4210435" y="3700575"/>
            <a:ext cx="7356767" cy="11240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LE ROLE</a:t>
            </a:r>
            <a:br>
              <a:rPr lang="fr-FR" sz="1200" b="1" kern="1200" dirty="0">
                <a:latin typeface="Avenir Next LT Pro" panose="020B0504020202020204" pitchFamily="34" charset="0"/>
              </a:rPr>
            </a:br>
            <a:br>
              <a:rPr lang="fr-FR" sz="400" b="1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Une entreprise performante et bienveillante, </a:t>
            </a:r>
            <a:r>
              <a:rPr lang="fr-FR" sz="1600" kern="1200" dirty="0">
                <a:latin typeface="Avenir Next LT Pro" panose="020B0504020202020204" pitchFamily="34" charset="0"/>
              </a:rPr>
              <a:t>qui cultive le </a:t>
            </a:r>
            <a:r>
              <a:rPr lang="fr-FR" sz="1600" b="1" kern="1200" dirty="0">
                <a:latin typeface="Avenir Next LT Pro" panose="020B0504020202020204" pitchFamily="34" charset="0"/>
              </a:rPr>
              <a:t>goût de l’initiative </a:t>
            </a:r>
            <a:r>
              <a:rPr lang="fr-FR" sz="1600" kern="1200" dirty="0">
                <a:latin typeface="Avenir Next LT Pro" panose="020B0504020202020204" pitchFamily="34" charset="0"/>
              </a:rPr>
              <a:t>et </a:t>
            </a:r>
            <a:r>
              <a:rPr lang="fr-FR" sz="1600" b="1" kern="1200" dirty="0">
                <a:latin typeface="Avenir Next LT Pro" panose="020B0504020202020204" pitchFamily="34" charset="0"/>
              </a:rPr>
              <a:t>l’esprit d’équipe</a:t>
            </a:r>
            <a:r>
              <a:rPr lang="fr-FR" sz="1600" kern="1200" dirty="0">
                <a:latin typeface="Avenir Next LT Pro" panose="020B0504020202020204" pitchFamily="34" charset="0"/>
              </a:rPr>
              <a:t> pour permettre à chacun, quelle que soit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son expérience, de </a:t>
            </a:r>
            <a:r>
              <a:rPr lang="fr-FR" sz="1600" b="1" kern="1200" dirty="0">
                <a:latin typeface="Avenir Next LT Pro" panose="020B0504020202020204" pitchFamily="34" charset="0"/>
              </a:rPr>
              <a:t>progresser dans un environnement ‘sûr’.</a:t>
            </a:r>
            <a:endParaRPr lang="fr-FR" sz="12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3" name="Picture 20" descr="Signalisation de l'emplacement de la marque Icons gratuit">
            <a:extLst>
              <a:ext uri="{FF2B5EF4-FFF2-40B4-BE49-F238E27FC236}">
                <a16:creationId xmlns:a16="http://schemas.microsoft.com/office/drawing/2014/main" id="{3A5905E3-0B44-4801-9900-BE5A3057C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20" y="2348880"/>
            <a:ext cx="870796" cy="8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 : coins arrondis 10">
            <a:extLst>
              <a:ext uri="{FF2B5EF4-FFF2-40B4-BE49-F238E27FC236}">
                <a16:creationId xmlns:a16="http://schemas.microsoft.com/office/drawing/2014/main" id="{3CDF5FC9-8E7F-4AE4-A949-2E7821F3AA16}"/>
              </a:ext>
            </a:extLst>
          </p:cNvPr>
          <p:cNvSpPr txBox="1"/>
          <p:nvPr/>
        </p:nvSpPr>
        <p:spPr>
          <a:xfrm>
            <a:off x="4056288" y="1994427"/>
            <a:ext cx="7501005" cy="138391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 L’ADN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kern="1200" dirty="0">
                <a:latin typeface="Avenir Next LT Pro" panose="020B0504020202020204" pitchFamily="34" charset="0"/>
              </a:rPr>
              <a:t>Dans le secteur stratégique de la mobilité et de l’entretien de véhicule,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400" kern="1200" dirty="0">
                <a:latin typeface="Avenir Next LT Pro" panose="020B0504020202020204" pitchFamily="34" charset="0"/>
              </a:rPr>
              <a:t>appartenant à un Groupe solide et reconnu, 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Euromaster est un leader responsable</a:t>
            </a:r>
            <a:r>
              <a:rPr lang="fr-FR" sz="1600" kern="1200" dirty="0">
                <a:latin typeface="Avenir Next LT Pro" panose="020B0504020202020204" pitchFamily="34" charset="0"/>
              </a:rPr>
              <a:t>, </a:t>
            </a:r>
            <a:r>
              <a:rPr lang="fr-FR" sz="1600" kern="1200" dirty="0">
                <a:latin typeface="Avenir Next LT Pro" panose="020B0504020202020204" pitchFamily="34" charset="0"/>
                <a:cs typeface="+mn-cs"/>
              </a:rPr>
              <a:t>qui peut compter sur </a:t>
            </a:r>
            <a:r>
              <a:rPr lang="fr-FR" sz="1600" b="1" kern="1200" dirty="0">
                <a:latin typeface="Avenir Next LT Pro" panose="020B0504020202020204" pitchFamily="34" charset="0"/>
                <a:cs typeface="+mn-cs"/>
              </a:rPr>
              <a:t>des femmes et des hommes engagés </a:t>
            </a:r>
            <a:r>
              <a:rPr lang="fr-FR" sz="1600" kern="1200" dirty="0">
                <a:latin typeface="Avenir Next LT Pro" panose="020B0504020202020204" pitchFamily="34" charset="0"/>
              </a:rPr>
              <a:t>pour placer la sécurité au cœur de son action.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4" name="Picture 8" descr="Monnaie d'or Icons gratuit">
            <a:extLst>
              <a:ext uri="{FF2B5EF4-FFF2-40B4-BE49-F238E27FC236}">
                <a16:creationId xmlns:a16="http://schemas.microsoft.com/office/drawing/2014/main" id="{79D9699E-8BCD-43E2-BC0D-3918E765F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4" y="1046431"/>
            <a:ext cx="714197" cy="7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 : coins arrondis 7">
            <a:extLst>
              <a:ext uri="{FF2B5EF4-FFF2-40B4-BE49-F238E27FC236}">
                <a16:creationId xmlns:a16="http://schemas.microsoft.com/office/drawing/2014/main" id="{283B2D5A-E375-4284-A938-2ABD5213B863}"/>
              </a:ext>
            </a:extLst>
          </p:cNvPr>
          <p:cNvSpPr txBox="1"/>
          <p:nvPr/>
        </p:nvSpPr>
        <p:spPr>
          <a:xfrm>
            <a:off x="2639616" y="1158457"/>
            <a:ext cx="5905232" cy="5947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VALEURS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b="1" kern="1200" dirty="0">
                <a:latin typeface="Avenir Next LT Pro" panose="020B0504020202020204" pitchFamily="34" charset="0"/>
              </a:rPr>
              <a:t>l’humain – la sécurité – l’excellence – la responsabilité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fr-FR" sz="1200" b="1" kern="1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52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A7CEA103-7517-59AC-E4F5-E39DD87C9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436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1362E08E-7DF6-FD41-A584-1F9151AFF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98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ièce&#10;&#10;Description générée automatiquement">
            <a:extLst>
              <a:ext uri="{FF2B5EF4-FFF2-40B4-BE49-F238E27FC236}">
                <a16:creationId xmlns:a16="http://schemas.microsoft.com/office/drawing/2014/main" id="{B9F2F2DB-2F74-B931-E985-BFBBCC5E6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1753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BC89431A-FFCE-5A72-80FD-46C41CFF8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32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162A01A-337B-1C4E-44E4-C2083078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6690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0B6D54DD-AE3E-CC8C-449E-4721F6EA9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0517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2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10406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82FDCD3F-2E3F-1043-CF68-7760D59DD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589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CC5493E6-3110-99C7-9CD1-559A5F767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8012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BA4E4BFD-8718-7FED-43E4-39ECF6237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1520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 concept engagement ?</a:t>
            </a:r>
          </a:p>
        </p:txBody>
      </p:sp>
    </p:spTree>
    <p:extLst>
      <p:ext uri="{BB962C8B-B14F-4D97-AF65-F5344CB8AC3E}">
        <p14:creationId xmlns:p14="http://schemas.microsoft.com/office/powerpoint/2010/main" val="270879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AB84C656-A3A7-DC0F-00C4-734878D10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3510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areils électroniques&#10;&#10;Description générée automatiquement">
            <a:extLst>
              <a:ext uri="{FF2B5EF4-FFF2-40B4-BE49-F238E27FC236}">
                <a16:creationId xmlns:a16="http://schemas.microsoft.com/office/drawing/2014/main" id="{4479189F-5D93-C72E-6A32-10A96F9B5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809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intérieur, pièce&#10;&#10;Description générée automatiquement">
            <a:extLst>
              <a:ext uri="{FF2B5EF4-FFF2-40B4-BE49-F238E27FC236}">
                <a16:creationId xmlns:a16="http://schemas.microsoft.com/office/drawing/2014/main" id="{DDFE3011-5F5B-3D00-9FB1-935A46311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3627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3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16230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DA879F-56ED-4890-3780-A5D0A816A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3021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C9B2CD9A-EEFD-7A41-BC79-13699D9EB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8443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, galerie, pièce&#10;&#10;Description générée automatiquement">
            <a:extLst>
              <a:ext uri="{FF2B5EF4-FFF2-40B4-BE49-F238E27FC236}">
                <a16:creationId xmlns:a16="http://schemas.microsoft.com/office/drawing/2014/main" id="{C132DB3C-F149-6DC8-0C90-18DA404B1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8943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ADA7C5AE-DD54-AB33-79B5-38A1888F4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380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1DEDB62-C682-512E-7DB2-2FD143883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6842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cène, galerie, pièce&#10;&#10;Description générée automatiquement">
            <a:extLst>
              <a:ext uri="{FF2B5EF4-FFF2-40B4-BE49-F238E27FC236}">
                <a16:creationId xmlns:a16="http://schemas.microsoft.com/office/drawing/2014/main" id="{49265992-5E9B-B4FB-50B7-ECB84BDD8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536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911424" y="2276872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Euromaster.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altLang="fr-FR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4400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088E7D3-008E-421B-806E-14F7D69A198E}"/>
              </a:ext>
            </a:extLst>
          </p:cNvPr>
          <p:cNvSpPr/>
          <p:nvPr/>
        </p:nvSpPr>
        <p:spPr>
          <a:xfrm flipV="1">
            <a:off x="3359696" y="836712"/>
            <a:ext cx="5112568" cy="64807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28210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4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9581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72F75F-ED1A-DD3F-A469-9B037817A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8114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A059F72-A218-3F65-3E35-845790B08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5686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28E6BD3-B2D8-B039-B9FA-BD8E09CD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4327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A310F0B1-F4D9-4735-1452-EFEFBBCE54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8713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ADB284-0C18-F3A0-9773-99CE82032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78871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514312A4-A001-8329-9C25-835544E0C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2804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28E6BD3-B2D8-B039-B9FA-BD8E09CDA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501008"/>
            <a:ext cx="4867473" cy="3237426"/>
          </a:xfrm>
          <a:prstGeom prst="rect">
            <a:avLst/>
          </a:prstGeom>
        </p:spPr>
      </p:pic>
      <p:pic>
        <p:nvPicPr>
          <p:cNvPr id="2" name="Image 1" descr="Une image contenant texte, intérieur, galerie, pièce&#10;&#10;Description générée automatiquement">
            <a:extLst>
              <a:ext uri="{FF2B5EF4-FFF2-40B4-BE49-F238E27FC236}">
                <a16:creationId xmlns:a16="http://schemas.microsoft.com/office/drawing/2014/main" id="{F7A390D5-C665-D8AE-397F-A3B6359E90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01008"/>
            <a:ext cx="4862578" cy="3234170"/>
          </a:xfrm>
          <a:prstGeom prst="rect">
            <a:avLst/>
          </a:prstGeom>
        </p:spPr>
      </p:pic>
      <p:pic>
        <p:nvPicPr>
          <p:cNvPr id="5" name="Image 4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49C90BCE-0A82-5B8A-3097-41DD2F50A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16632"/>
            <a:ext cx="4862578" cy="3234170"/>
          </a:xfrm>
          <a:prstGeom prst="rect">
            <a:avLst/>
          </a:prstGeom>
        </p:spPr>
      </p:pic>
      <p:pic>
        <p:nvPicPr>
          <p:cNvPr id="6" name="Image 5" descr="Une image contenant texte, pièce&#10;&#10;Description générée automatiquement">
            <a:extLst>
              <a:ext uri="{FF2B5EF4-FFF2-40B4-BE49-F238E27FC236}">
                <a16:creationId xmlns:a16="http://schemas.microsoft.com/office/drawing/2014/main" id="{896FC6A9-5758-9F32-2C2C-E23A5F4F98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6632"/>
            <a:ext cx="4862578" cy="323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1259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6" y="1916832"/>
            <a:ext cx="10621179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Validation du territoire créatif/code graphique marque employeur</a:t>
            </a:r>
          </a:p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Déploiement des premiers supports pour appropriation de l’interne</a:t>
            </a: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	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6672"/>
            <a:ext cx="10972800" cy="1143000"/>
          </a:xfrm>
        </p:spPr>
        <p:txBody>
          <a:bodyPr/>
          <a:lstStyle/>
          <a:p>
            <a:r>
              <a:rPr lang="fr-FR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6597006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enjeux </a:t>
            </a:r>
            <a:br>
              <a:rPr lang="fr-FR" dirty="0"/>
            </a:br>
            <a:r>
              <a:rPr lang="fr-FR" dirty="0"/>
              <a:t>pour la marque employeur?</a:t>
            </a:r>
          </a:p>
        </p:txBody>
      </p:sp>
    </p:spTree>
    <p:extLst>
      <p:ext uri="{BB962C8B-B14F-4D97-AF65-F5344CB8AC3E}">
        <p14:creationId xmlns:p14="http://schemas.microsoft.com/office/powerpoint/2010/main" val="4265096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552" y="1628800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Candidats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Les attirer, les recruter et bien les intégrer.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&gt;&gt;Viser une cible plus « jeune »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24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Collaborateurs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Les engager, les fidéliser et les rendre fiers.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&gt;&gt;En faire de véritables ambassadeurs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7F768F5A-2075-8919-A8F1-96A70213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Des objectifs duals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3C198654-E997-31D1-3828-D665DF935351}"/>
              </a:ext>
            </a:extLst>
          </p:cNvPr>
          <p:cNvSpPr/>
          <p:nvPr/>
        </p:nvSpPr>
        <p:spPr>
          <a:xfrm rot="5400000">
            <a:off x="1271464" y="1700808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7BB3E2-3132-EC82-3AB1-D9132E6844A5}"/>
              </a:ext>
            </a:extLst>
          </p:cNvPr>
          <p:cNvSpPr/>
          <p:nvPr/>
        </p:nvSpPr>
        <p:spPr>
          <a:xfrm rot="5400000">
            <a:off x="1271464" y="3534104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Une Empreinte Pied Imprimer Icône Plat Pour Les Applications Et Sites Web  Clip Art Libres De Droits , Svg , Vecteurs Et Illustration. Image 43441642.">
            <a:extLst>
              <a:ext uri="{FF2B5EF4-FFF2-40B4-BE49-F238E27FC236}">
                <a16:creationId xmlns:a16="http://schemas.microsoft.com/office/drawing/2014/main" id="{D6935503-51FC-EB6E-DFDE-EBA0853B9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565113"/>
            <a:ext cx="6247581" cy="624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7" y="1484784"/>
            <a:ext cx="7560840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ce n’est pas que sur le diplôme que ce construit une carrière mais sur le comportement en action.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nous recrutons des talents représentatifs de la diversité des métiers.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les collaborateurs se développent et progressent avec l’entreprise et la font évoluer.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Empreintes attendues</a:t>
            </a:r>
            <a:br>
              <a:rPr lang="fr-FR" dirty="0"/>
            </a:br>
            <a:r>
              <a:rPr lang="fr-FR" dirty="0"/>
              <a:t>de la communication marques employeurs</a:t>
            </a:r>
          </a:p>
        </p:txBody>
      </p:sp>
    </p:spTree>
    <p:extLst>
      <p:ext uri="{BB962C8B-B14F-4D97-AF65-F5344CB8AC3E}">
        <p14:creationId xmlns:p14="http://schemas.microsoft.com/office/powerpoint/2010/main" val="8023670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807378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51584" y="1056665"/>
            <a:ext cx="2376264" cy="18291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31999" y="891904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#1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279576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sécurité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La sécurité est la valeur centrale qui guide les choix et les décisions pour préserver les collaborateurs et les clients.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Le programme Double Reflexe m'assure au quotidien un environnement de travail sûr pour moi,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mes collègues et mes clients.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Nombre d’accidents divisés par 2 en 3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371039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51584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51584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51584" y="537321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2A69E32-3516-8C23-9847-B3C4AD8A8B59}"/>
              </a:ext>
            </a:extLst>
          </p:cNvPr>
          <p:cNvSpPr txBox="1"/>
          <p:nvPr/>
        </p:nvSpPr>
        <p:spPr>
          <a:xfrm>
            <a:off x="602643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115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Microsoft Office PowerPoint</Application>
  <PresentationFormat>Grand écran</PresentationFormat>
  <Paragraphs>150</Paragraphs>
  <Slides>48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48</vt:i4>
      </vt:variant>
    </vt:vector>
  </HeadingPairs>
  <TitlesOfParts>
    <vt:vector size="53" baseType="lpstr">
      <vt:lpstr>Arial</vt:lpstr>
      <vt:lpstr>Playfair Display</vt:lpstr>
      <vt:lpstr>Calibri</vt:lpstr>
      <vt:lpstr>Avenir Next LT Pro</vt:lpstr>
      <vt:lpstr>Thème Office</vt:lpstr>
      <vt:lpstr>STRATEGIE MARQUE EMPLOYEUR concept / enjeux / preuves CODE CREATIF</vt:lpstr>
      <vt:lpstr>Présentation PowerPoint</vt:lpstr>
      <vt:lpstr>Quel concept engagement ?</vt:lpstr>
      <vt:lpstr>Présentation PowerPoint</vt:lpstr>
      <vt:lpstr>Quels enjeux  pour la marque employeur?</vt:lpstr>
      <vt:lpstr>Des objectifs duals</vt:lpstr>
      <vt:lpstr>Empreintes attendues de la communication marques employeurs</vt:lpstr>
      <vt:lpstr>Quelles preuves de la marque employeur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Quels codes graphiques adopter pour soutenir les preuves de la marque employeur ?</vt:lpstr>
      <vt:lpstr>PARTI PRIS 1         </vt:lpstr>
      <vt:lpstr>PARTI PRIS 2         </vt:lpstr>
      <vt:lpstr>PARTI PRIS 3         </vt:lpstr>
      <vt:lpstr>AXE 1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2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3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4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aj@lenouveaubelier.com</cp:lastModifiedBy>
  <cp:revision>882</cp:revision>
  <cp:lastPrinted>2015-06-18T20:18:34Z</cp:lastPrinted>
  <dcterms:created xsi:type="dcterms:W3CDTF">2015-12-11T15:52:59Z</dcterms:created>
  <dcterms:modified xsi:type="dcterms:W3CDTF">2023-04-27T14:54:15Z</dcterms:modified>
</cp:coreProperties>
</file>